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i Salameh" initials="HS" lastIdx="1" clrIdx="0">
    <p:extLst>
      <p:ext uri="{19B8F6BF-5375-455C-9EA6-DF929625EA0E}">
        <p15:presenceInfo xmlns:p15="http://schemas.microsoft.com/office/powerpoint/2012/main" userId="Henri Salameh" providerId="None"/>
      </p:ext>
    </p:extLst>
  </p:cmAuthor>
  <p:cmAuthor id="2" name="Henri Salameh" initials="HS [2]" lastIdx="1" clrIdx="1">
    <p:extLst>
      <p:ext uri="{19B8F6BF-5375-455C-9EA6-DF929625EA0E}">
        <p15:presenceInfo xmlns:p15="http://schemas.microsoft.com/office/powerpoint/2012/main" userId="S::henri.salameh@stklife.com::82c4fb9d-f2d9-438d-83cc-544f5dd898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EF5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95" autoAdjust="0"/>
    <p:restoredTop sz="94660"/>
  </p:normalViewPr>
  <p:slideViewPr>
    <p:cSldViewPr snapToGrid="0">
      <p:cViewPr>
        <p:scale>
          <a:sx n="125" d="100"/>
          <a:sy n="125" d="100"/>
        </p:scale>
        <p:origin x="264" y="-4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ADF5-D351-42E0-A0B3-7BC5B6A95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77594-CFDB-4151-BE11-85BA9D767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F961A-D7B7-4546-B26A-73FF1B37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85A3-8F17-44A6-9E82-0461EB231EBA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4000C-33A4-4869-8AD8-5E4BC3AE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3A125-03A2-4FF7-B9F1-5CE58542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E942-E7B4-40EF-BB41-FEF21CCD3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6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8DDE-6A5B-434F-82A6-9CADA038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97533-7984-467C-991A-9375A48A5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E575A-CB19-408B-8AB8-6D88E4EE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85A3-8F17-44A6-9E82-0461EB231EBA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6AD92-5C93-43F2-A407-28286313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CDA92-9784-46C1-9E8D-7153DD1A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E942-E7B4-40EF-BB41-FEF21CCD3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4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E562B-2A38-47C1-AAA1-C5918B29D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4B90D-1410-4BE3-B83B-C5E7A8BF3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4A036-475B-4F3E-9F30-0F575550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85A3-8F17-44A6-9E82-0461EB231EBA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370FC-1553-40B9-8490-9130122D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2816A-B1D9-421E-A385-DFA7867E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E942-E7B4-40EF-BB41-FEF21CCD3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9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945D-6A19-4E68-810E-6B136618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FA253-E3D6-4304-8591-FBABE8C53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35B41-5F9D-4B5C-899E-8F7AB7F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85A3-8F17-44A6-9E82-0461EB231EBA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A6CA9-CD41-493C-9FD5-48D4767B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4B2C4-9598-4771-BE91-E7F692BD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E942-E7B4-40EF-BB41-FEF21CCD3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44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ED6-06AD-4B30-BE52-AB0FB25D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40536-BD58-4AFA-8DB9-25816BFA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BA79D-EAA1-4F5B-9A44-E63EA84F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85A3-8F17-44A6-9E82-0461EB231EBA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24B78-92C6-4641-8F13-660F06FB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39A3C-EB03-4DDC-B8ED-8BBDE3C9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E942-E7B4-40EF-BB41-FEF21CCD3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55FE-9016-4CE9-BD3C-CF60D426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29FF-B937-42B6-A3CC-5FD827D79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84C69-5B70-4FD7-BAFF-6940C44E0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A20FA-FBD8-4A13-BA80-FC4EA46A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85A3-8F17-44A6-9E82-0461EB231EBA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3A271-4057-4729-9574-D191ACD0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3A8B8-41CA-4B71-A5CF-67F6F30D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E942-E7B4-40EF-BB41-FEF21CCD3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67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4EEF-4998-4B21-809B-E6D2E978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3ED43-E3E2-482C-AAED-183CC5235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1A57E-601D-46D1-9747-A6147A870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39486-0ACB-4C31-962D-9BAB4D931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0E0F0-CF50-4DBB-9B59-AEE23DDD7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41C3F-1CD4-4FD0-AC51-95B6FA89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85A3-8F17-44A6-9E82-0461EB231EBA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3D39F-F4B6-44B1-8A24-EDEE02B0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BE433-AE2A-42DA-AE77-C07B362A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E942-E7B4-40EF-BB41-FEF21CCD3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2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987E-78AC-4BC4-8F7A-220DD1F8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083ECD-94B7-4353-BF1C-5D164C2E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85A3-8F17-44A6-9E82-0461EB231EBA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FA06D-0721-4959-84B1-938E264C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80E35-7B65-443E-83D7-32BB9E23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E942-E7B4-40EF-BB41-FEF21CCD3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8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D85D2-0D50-4D62-97DF-D522AC3C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85A3-8F17-44A6-9E82-0461EB231EBA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DB427-793C-42C0-A6E7-B7EFF927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4BAB7-CE02-4819-853A-46D3AB60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E942-E7B4-40EF-BB41-FEF21CCD3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4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8FF4A-5052-46A7-861A-C4C8BFF5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215C9-FB4B-475D-B2CA-803F52CB5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9CA04-2D89-4FC4-9B07-58DA3F217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55E20-6B2F-45B2-A77F-84FD790B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85A3-8F17-44A6-9E82-0461EB231EBA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8F3DF-372B-43E2-9DD1-B9EE54F2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865BF-9F91-4B8B-A6C1-9D24C8A5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E942-E7B4-40EF-BB41-FEF21CCD3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4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8119-91C2-452D-B5AF-44D8255B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8F36A-61F8-4686-906B-CCF021C74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F40BA-713F-4062-989D-184839F3D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6BCFF-F051-4040-9E19-DF84EAB5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85A3-8F17-44A6-9E82-0461EB231EBA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ED7EA-897A-4192-91D6-8C4E0E4D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8B9C-D764-45DB-81AA-AA65D3CD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E942-E7B4-40EF-BB41-FEF21CCD3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5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4CB9A-4F80-49E5-B2DA-CCB241BD9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57056-1BCD-4399-A335-9407605F7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B4188-EC08-4456-9078-EE356F492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85A3-8F17-44A6-9E82-0461EB231EBA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35E80-062F-4B59-ACFA-D2C710948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DAF59-4919-4955-86AA-1EFDCA010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E942-E7B4-40EF-BB41-FEF21CCD3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0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remote control&#10;&#10;Description automatically generated">
            <a:extLst>
              <a:ext uri="{FF2B5EF4-FFF2-40B4-BE49-F238E27FC236}">
                <a16:creationId xmlns:a16="http://schemas.microsoft.com/office/drawing/2014/main" id="{A5D5A3F7-038F-4AE3-BD22-D04B60DB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05" y="107271"/>
            <a:ext cx="6750729" cy="67507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F222F9-0259-4459-9B54-E9605867F142}"/>
              </a:ext>
            </a:extLst>
          </p:cNvPr>
          <p:cNvSpPr txBox="1"/>
          <p:nvPr/>
        </p:nvSpPr>
        <p:spPr>
          <a:xfrm>
            <a:off x="6574201" y="784383"/>
            <a:ext cx="53644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Bringing simplicity, Android tech and Portability to your home </a:t>
            </a:r>
          </a:p>
          <a:p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office. With the portable belt clip, you’ll never miss that</a:t>
            </a:r>
          </a:p>
          <a:p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call ever again.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F9CC13-55ED-4E44-ACAF-9839DB3028E4}"/>
              </a:ext>
            </a:extLst>
          </p:cNvPr>
          <p:cNvSpPr txBox="1"/>
          <p:nvPr/>
        </p:nvSpPr>
        <p:spPr>
          <a:xfrm>
            <a:off x="6574201" y="151641"/>
            <a:ext cx="1923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A6EF6-780B-4949-8B3A-BA06294B58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1" b="41765"/>
          <a:stretch/>
        </p:blipFill>
        <p:spPr>
          <a:xfrm>
            <a:off x="361950" y="264016"/>
            <a:ext cx="1676405" cy="40799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587EFCD-5CB0-40C2-90BE-08A53CB67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718951"/>
              </p:ext>
            </p:extLst>
          </p:nvPr>
        </p:nvGraphicFramePr>
        <p:xfrm>
          <a:off x="6677024" y="1799258"/>
          <a:ext cx="5153025" cy="432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8523">
                  <a:extLst>
                    <a:ext uri="{9D8B030D-6E8A-4147-A177-3AD203B41FA5}">
                      <a16:colId xmlns:a16="http://schemas.microsoft.com/office/drawing/2014/main" val="754183056"/>
                    </a:ext>
                  </a:extLst>
                </a:gridCol>
                <a:gridCol w="3684502">
                  <a:extLst>
                    <a:ext uri="{9D8B030D-6E8A-4147-A177-3AD203B41FA5}">
                      <a16:colId xmlns:a16="http://schemas.microsoft.com/office/drawing/2014/main" val="4250319665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Screen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2.4</a:t>
                      </a:r>
                      <a:r>
                        <a:rPr lang="en-GB" sz="1000" b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” Colour Screen </a:t>
                      </a:r>
                      <a:r>
                        <a:rPr lang="en-GB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(240px * 320px)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2409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SIM Card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Standard SIM Card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2328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Frequency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2G, 3G, 4G LTE / VoLTE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153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Voice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HD Voice &amp; Noise Cancellation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1611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Headset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Supports 3.5mm Headsets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197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Connectivity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Wi-Fi Hot Spot, Bluetooth v4.2, GPRS, Edge, SMS Messaging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179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Virtual PBX Functions*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​Call Forward, Waiting, Transfer, Conference, Hunt Groups + More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516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Handset Features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Call Mute, Loud Speaker, Menu, Volume &amp; Navigation Keys, 3.5mm Jack, Portable Belt Clip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93657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Stand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Charging Dock</a:t>
                      </a:r>
                      <a:endParaRPr lang="en-GB" sz="1000" b="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5924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Multi Line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 Hayes Command Set Support for IP Centrix systems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555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Language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Multi Language Support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55018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Processor</a:t>
                      </a:r>
                      <a:endParaRPr lang="en-GB" sz="1000" b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Spreadtrum 9820E, Cortex-A53</a:t>
                      </a:r>
                      <a:endParaRPr lang="en-GB" sz="10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1179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Operating System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Android, enabling smartphone features at your desk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489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Power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Battery &amp; Type C USB Power Cord for indefinite power on</a:t>
                      </a:r>
                      <a:endParaRPr lang="en-GB" sz="10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6475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Dimensions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Model 5: 160 * 51 * 21mm, Base: 106 * 93.2 * 46.5mm 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78297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Ideal Clientele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C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B2B SOHOs and SMEs in the private &amp; public sector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32552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91DD278-038B-40A2-B273-4695CD302B55}"/>
              </a:ext>
            </a:extLst>
          </p:cNvPr>
          <p:cNvSpPr/>
          <p:nvPr/>
        </p:nvSpPr>
        <p:spPr>
          <a:xfrm>
            <a:off x="0" y="6642556"/>
            <a:ext cx="3456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*Virtual PBX Functions are dependant on the Mobile Network Operator</a:t>
            </a:r>
            <a:endParaRPr lang="en-GB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B7796F-0C31-484C-A7A2-13B91F2E4BBF}"/>
              </a:ext>
            </a:extLst>
          </p:cNvPr>
          <p:cNvGrpSpPr/>
          <p:nvPr/>
        </p:nvGrpSpPr>
        <p:grpSpPr>
          <a:xfrm>
            <a:off x="1132474" y="1747004"/>
            <a:ext cx="1093423" cy="461665"/>
            <a:chOff x="1459277" y="1924152"/>
            <a:chExt cx="1093423" cy="4616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C1873A-EA13-41EA-BD91-043EB3E64109}"/>
                </a:ext>
              </a:extLst>
            </p:cNvPr>
            <p:cNvSpPr txBox="1"/>
            <p:nvPr/>
          </p:nvSpPr>
          <p:spPr>
            <a:xfrm>
              <a:off x="1459277" y="1924152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Portable</a:t>
              </a:r>
            </a:p>
            <a:p>
              <a:r>
                <a:rPr lang="en-GB" sz="1200" b="1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Belt Clip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8B87E77-1BE8-4477-9E27-3C17948CB1C7}"/>
                </a:ext>
              </a:extLst>
            </p:cNvPr>
            <p:cNvCxnSpPr/>
            <p:nvPr/>
          </p:nvCxnSpPr>
          <p:spPr>
            <a:xfrm>
              <a:off x="2194560" y="2156460"/>
              <a:ext cx="3581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76F2BFB9-0F3F-41EB-81C7-F9651779D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199" y="301442"/>
            <a:ext cx="1677600" cy="3331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0B265D-6842-4216-A393-F863E7D5BA43}"/>
              </a:ext>
            </a:extLst>
          </p:cNvPr>
          <p:cNvSpPr txBox="1"/>
          <p:nvPr/>
        </p:nvSpPr>
        <p:spPr>
          <a:xfrm>
            <a:off x="8023123" y="6280060"/>
            <a:ext cx="2919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more info, visit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tecdesk.com</a:t>
            </a:r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7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688D8-7942-44AA-9A05-27C65EC48153}"/>
              </a:ext>
            </a:extLst>
          </p:cNvPr>
          <p:cNvSpPr txBox="1"/>
          <p:nvPr/>
        </p:nvSpPr>
        <p:spPr>
          <a:xfrm>
            <a:off x="324084" y="1099147"/>
            <a:ext cx="3816633" cy="2286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4250">
              <a:lnSpc>
                <a:spcPts val="900"/>
              </a:lnSpc>
            </a:pPr>
            <a:r>
              <a:rPr lang="en-GB" sz="1600" dirty="0">
                <a:solidFill>
                  <a:srgbClr val="009AC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General</a:t>
            </a:r>
          </a:p>
          <a:p>
            <a:pPr defTabSz="984250">
              <a:lnSpc>
                <a:spcPts val="900"/>
              </a:lnSpc>
            </a:pPr>
            <a:endParaRPr lang="en-GB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539750" algn="l"/>
                <a:tab pos="806450" algn="l"/>
                <a:tab pos="984250" algn="l"/>
                <a:tab pos="12573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Frequency			2G	GSM 900/1800MHz</a:t>
            </a:r>
          </a:p>
          <a:p>
            <a:pPr defTabSz="984250">
              <a:lnSpc>
                <a:spcPts val="900"/>
              </a:lnSpc>
              <a:tabLst>
                <a:tab pos="539750" algn="l"/>
                <a:tab pos="806450" algn="l"/>
                <a:tab pos="984250" algn="l"/>
                <a:tab pos="12573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		3G	UMTS 900/ 2100MHz</a:t>
            </a:r>
          </a:p>
          <a:p>
            <a:pPr defTabSz="984250">
              <a:lnSpc>
                <a:spcPts val="900"/>
              </a:lnSpc>
              <a:tabLst>
                <a:tab pos="539750" algn="l"/>
                <a:tab pos="806450" algn="l"/>
                <a:tab pos="984250" algn="l"/>
                <a:tab pos="12573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		4G	LTE - TDD 2300/2500/2600  </a:t>
            </a:r>
          </a:p>
          <a:p>
            <a:pPr defTabSz="984250">
              <a:lnSpc>
                <a:spcPts val="900"/>
              </a:lnSpc>
              <a:tabLst>
                <a:tab pos="539750" algn="l"/>
                <a:tab pos="806450" algn="l"/>
                <a:tab pos="984250" algn="l"/>
                <a:tab pos="12573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			LTE - FDD 800/850/900/1800/2100</a:t>
            </a:r>
          </a:p>
          <a:p>
            <a:pPr defTabSz="984250">
              <a:lnSpc>
                <a:spcPts val="900"/>
              </a:lnSpc>
              <a:tabLst>
                <a:tab pos="539750" algn="l"/>
                <a:tab pos="806450" algn="l"/>
                <a:tab pos="984250" algn="l"/>
                <a:tab pos="1257300" algn="l"/>
              </a:tabLst>
            </a:pPr>
            <a:endParaRPr lang="en-GB" sz="9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539750" algn="l"/>
                <a:tab pos="806450" algn="l"/>
                <a:tab pos="984250" algn="l"/>
                <a:tab pos="12573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Language				Supports multiple languages	</a:t>
            </a:r>
          </a:p>
          <a:p>
            <a:pPr defTabSz="984250">
              <a:lnSpc>
                <a:spcPts val="900"/>
              </a:lnSpc>
              <a:tabLst>
                <a:tab pos="539750" algn="l"/>
                <a:tab pos="806450" algn="l"/>
                <a:tab pos="984250" algn="l"/>
                <a:tab pos="12573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Battery Type			Li-Ion</a:t>
            </a:r>
          </a:p>
          <a:p>
            <a:pPr defTabSz="984250">
              <a:lnSpc>
                <a:spcPts val="900"/>
              </a:lnSpc>
              <a:tabLst>
                <a:tab pos="806450" algn="l"/>
                <a:tab pos="98425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Battery Capability	         1000mAh</a:t>
            </a:r>
          </a:p>
          <a:p>
            <a:pPr defTabSz="984250">
              <a:lnSpc>
                <a:spcPts val="900"/>
              </a:lnSpc>
              <a:tabLst>
                <a:tab pos="806450" algn="l"/>
                <a:tab pos="98425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Bluetooth		         Yes V4.2	</a:t>
            </a:r>
          </a:p>
          <a:p>
            <a:pPr defTabSz="984250">
              <a:lnSpc>
                <a:spcPts val="900"/>
              </a:lnSpc>
              <a:tabLst>
                <a:tab pos="806450" algn="l"/>
                <a:tab pos="98425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Dimensions		         160*51*21mm	</a:t>
            </a:r>
          </a:p>
          <a:p>
            <a:pPr defTabSz="984250">
              <a:lnSpc>
                <a:spcPts val="900"/>
              </a:lnSpc>
              <a:tabLst>
                <a:tab pos="806450" algn="l"/>
                <a:tab pos="98425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Talk Time		         3hrs	</a:t>
            </a:r>
          </a:p>
          <a:p>
            <a:pPr defTabSz="984250">
              <a:lnSpc>
                <a:spcPts val="900"/>
              </a:lnSpc>
              <a:tabLst>
                <a:tab pos="806450" algn="l"/>
                <a:tab pos="984250" algn="l"/>
                <a:tab pos="12573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Standby Time			72hrs</a:t>
            </a:r>
          </a:p>
          <a:p>
            <a:pPr defTabSz="984250">
              <a:lnSpc>
                <a:spcPts val="900"/>
              </a:lnSpc>
              <a:tabLst>
                <a:tab pos="806450" algn="l"/>
                <a:tab pos="984250" algn="l"/>
                <a:tab pos="12573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Charge Time			&lt;6hrs</a:t>
            </a:r>
          </a:p>
          <a:p>
            <a:pPr defTabSz="984250">
              <a:lnSpc>
                <a:spcPts val="900"/>
              </a:lnSpc>
              <a:tabLst>
                <a:tab pos="806450" algn="l"/>
                <a:tab pos="984250" algn="l"/>
                <a:tab pos="12573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SIM Card			4G Standard SIM</a:t>
            </a:r>
          </a:p>
          <a:p>
            <a:pPr defTabSz="984250">
              <a:lnSpc>
                <a:spcPts val="900"/>
              </a:lnSpc>
              <a:tabLst>
                <a:tab pos="806450" algn="l"/>
                <a:tab pos="984250" algn="l"/>
                <a:tab pos="12573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Operating System		Android 4.4</a:t>
            </a:r>
          </a:p>
          <a:p>
            <a:pPr defTabSz="984250">
              <a:lnSpc>
                <a:spcPts val="900"/>
              </a:lnSpc>
              <a:tabLst>
                <a:tab pos="806450" algn="l"/>
                <a:tab pos="984250" algn="l"/>
                <a:tab pos="12573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Software Platform		Android</a:t>
            </a:r>
          </a:p>
          <a:p>
            <a:pPr defTabSz="984250">
              <a:lnSpc>
                <a:spcPts val="900"/>
              </a:lnSpc>
              <a:tabLst>
                <a:tab pos="806450" algn="l"/>
                <a:tab pos="984250" algn="l"/>
                <a:tab pos="12573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Hardware Platform		</a:t>
            </a:r>
            <a:r>
              <a:rPr lang="en-GB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Spreadtrum</a:t>
            </a: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9820E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DE411-8765-48AB-90A2-8AB41328698A}"/>
              </a:ext>
            </a:extLst>
          </p:cNvPr>
          <p:cNvSpPr txBox="1"/>
          <p:nvPr/>
        </p:nvSpPr>
        <p:spPr>
          <a:xfrm>
            <a:off x="3520960" y="1099146"/>
            <a:ext cx="3073338" cy="113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4250">
              <a:lnSpc>
                <a:spcPts val="900"/>
              </a:lnSpc>
            </a:pPr>
            <a:r>
              <a:rPr lang="en-GB" sz="1600" dirty="0">
                <a:solidFill>
                  <a:srgbClr val="009AC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Display</a:t>
            </a:r>
          </a:p>
          <a:p>
            <a:pPr defTabSz="984250">
              <a:lnSpc>
                <a:spcPts val="900"/>
              </a:lnSpc>
            </a:pPr>
            <a:endParaRPr lang="en-GB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266700" algn="l"/>
                <a:tab pos="98425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LCD	Colour			Colour 262K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98425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Material		TFT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98425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Resolution		240*320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98425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Dimension		2.4”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98425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Power On/Off Animation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98425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Network Display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98425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Wallpaper		Yes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C54EA-3F48-477E-8379-050B61B06604}"/>
              </a:ext>
            </a:extLst>
          </p:cNvPr>
          <p:cNvSpPr txBox="1"/>
          <p:nvPr/>
        </p:nvSpPr>
        <p:spPr>
          <a:xfrm>
            <a:off x="6436879" y="1057112"/>
            <a:ext cx="2456427" cy="136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4250">
              <a:lnSpc>
                <a:spcPts val="900"/>
              </a:lnSpc>
            </a:pPr>
            <a:r>
              <a:rPr lang="en-GB" sz="1600" dirty="0">
                <a:solidFill>
                  <a:srgbClr val="009AC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Keypad</a:t>
            </a:r>
          </a:p>
          <a:p>
            <a:pPr defTabSz="984250">
              <a:lnSpc>
                <a:spcPts val="900"/>
              </a:lnSpc>
            </a:pPr>
            <a:endParaRPr lang="en-GB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0-9 * #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Power Buttons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Call Button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Cancel Button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Mute Button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Handsfree  Button		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Last Number Redial Buttons	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Navigation Button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Function Button		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3E669-41FE-455C-8EBA-ABB0FC29039E}"/>
              </a:ext>
            </a:extLst>
          </p:cNvPr>
          <p:cNvSpPr txBox="1"/>
          <p:nvPr/>
        </p:nvSpPr>
        <p:spPr>
          <a:xfrm>
            <a:off x="9417186" y="1057112"/>
            <a:ext cx="2952095" cy="182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4250">
              <a:lnSpc>
                <a:spcPts val="900"/>
              </a:lnSpc>
            </a:pPr>
            <a:r>
              <a:rPr lang="en-GB" sz="1600" dirty="0">
                <a:solidFill>
                  <a:srgbClr val="009AC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Call</a:t>
            </a:r>
          </a:p>
          <a:p>
            <a:pPr defTabSz="984250">
              <a:lnSpc>
                <a:spcPts val="900"/>
              </a:lnSpc>
            </a:pPr>
            <a:endParaRPr lang="en-GB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Call History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Speed Dial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Fixed Dial		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Hot Dial		-</a:t>
            </a:r>
            <a:b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FDN			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ECT	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DTMF</a:t>
            </a: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 Redial		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Voice-Mail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Conference Call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USSD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Call Forward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endParaRPr lang="en-GB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330373-3332-4F0D-B9B3-6C1CF418DAC6}"/>
              </a:ext>
            </a:extLst>
          </p:cNvPr>
          <p:cNvSpPr txBox="1"/>
          <p:nvPr/>
        </p:nvSpPr>
        <p:spPr>
          <a:xfrm>
            <a:off x="333610" y="3608312"/>
            <a:ext cx="3019398" cy="12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4250">
              <a:lnSpc>
                <a:spcPts val="900"/>
              </a:lnSpc>
            </a:pPr>
            <a:r>
              <a:rPr lang="en-GB" sz="1600" dirty="0">
                <a:solidFill>
                  <a:srgbClr val="009AC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Audio</a:t>
            </a:r>
          </a:p>
          <a:p>
            <a:pPr defTabSz="984250">
              <a:lnSpc>
                <a:spcPts val="900"/>
              </a:lnSpc>
            </a:pPr>
            <a:endParaRPr lang="en-GB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Speaker	      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Midi Ring	      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Headset	      3.5mm Jack/ Bluetooth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EHS Compatible	      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Keypad Sound	      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Voice Channel Switch     Receiver &amp; Handsfree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Power On/Off Audio	      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Volume Level	      1 - 6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AFED1-4F0B-41CC-8A99-AADE5E3E008A}"/>
              </a:ext>
            </a:extLst>
          </p:cNvPr>
          <p:cNvSpPr txBox="1"/>
          <p:nvPr/>
        </p:nvSpPr>
        <p:spPr>
          <a:xfrm>
            <a:off x="3520960" y="3614807"/>
            <a:ext cx="2820982" cy="1131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4250">
              <a:lnSpc>
                <a:spcPts val="900"/>
              </a:lnSpc>
            </a:pPr>
            <a:r>
              <a:rPr lang="en-GB" sz="1600" dirty="0">
                <a:solidFill>
                  <a:srgbClr val="009AC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Security</a:t>
            </a:r>
          </a:p>
          <a:p>
            <a:pPr defTabSz="984250">
              <a:lnSpc>
                <a:spcPts val="900"/>
              </a:lnSpc>
            </a:pPr>
            <a:endParaRPr lang="en-GB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SIM Lock		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Phone Lock		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Network Lock		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Power ON Code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Special SIM Support		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PIN Lock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Security Configuration	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3FB36F-65BC-41A2-8BDB-A666D73F0028}"/>
              </a:ext>
            </a:extLst>
          </p:cNvPr>
          <p:cNvSpPr txBox="1"/>
          <p:nvPr/>
        </p:nvSpPr>
        <p:spPr>
          <a:xfrm>
            <a:off x="6436878" y="3614807"/>
            <a:ext cx="2551920" cy="136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4250">
              <a:lnSpc>
                <a:spcPts val="900"/>
              </a:lnSpc>
            </a:pPr>
            <a:r>
              <a:rPr lang="en-GB" sz="1600" dirty="0">
                <a:solidFill>
                  <a:srgbClr val="009AC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Data/Connectivity</a:t>
            </a:r>
          </a:p>
          <a:p>
            <a:pPr defTabSz="984250">
              <a:lnSpc>
                <a:spcPts val="900"/>
              </a:lnSpc>
            </a:pPr>
            <a:endParaRPr lang="en-GB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GPRS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EDGE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SAT			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USB Modem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PC Sync		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 Centrex		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Bluetooth		V4.2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Bluetooth Headset compatibility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endParaRPr lang="en-GB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AED69-7A34-4DDB-90F0-55C16F0B8FC0}"/>
              </a:ext>
            </a:extLst>
          </p:cNvPr>
          <p:cNvSpPr txBox="1"/>
          <p:nvPr/>
        </p:nvSpPr>
        <p:spPr>
          <a:xfrm>
            <a:off x="9417186" y="3614807"/>
            <a:ext cx="2639676" cy="14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4250">
              <a:lnSpc>
                <a:spcPts val="900"/>
              </a:lnSpc>
            </a:pPr>
            <a:r>
              <a:rPr lang="en-GB" sz="1600" dirty="0">
                <a:solidFill>
                  <a:srgbClr val="009AC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Tool</a:t>
            </a:r>
          </a:p>
          <a:p>
            <a:pPr defTabSz="984250">
              <a:lnSpc>
                <a:spcPts val="900"/>
              </a:lnSpc>
            </a:pPr>
            <a:endParaRPr lang="en-GB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Calculator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Alarm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Calendar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endParaRPr lang="en-GB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endParaRPr lang="en-GB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1600" dirty="0">
                <a:solidFill>
                  <a:srgbClr val="009AC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Input/Message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endParaRPr lang="en-GB" sz="1000" dirty="0">
              <a:solidFill>
                <a:srgbClr val="009AC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Input Switch		 #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Symbol Switch		 *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SMS			 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113DF-6791-49A2-89BA-4B9E9FF3365E}"/>
              </a:ext>
            </a:extLst>
          </p:cNvPr>
          <p:cNvSpPr txBox="1"/>
          <p:nvPr/>
        </p:nvSpPr>
        <p:spPr>
          <a:xfrm>
            <a:off x="343134" y="5291221"/>
            <a:ext cx="2692175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4250">
              <a:lnSpc>
                <a:spcPts val="900"/>
              </a:lnSpc>
            </a:pPr>
            <a:r>
              <a:rPr lang="en-GB" sz="1600" dirty="0">
                <a:solidFill>
                  <a:srgbClr val="009AC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Phonebook</a:t>
            </a:r>
          </a:p>
          <a:p>
            <a:pPr defTabSz="984250">
              <a:lnSpc>
                <a:spcPts val="900"/>
              </a:lnSpc>
            </a:pPr>
            <a:endParaRPr lang="en-GB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Caller ID Display	     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Capacity	     -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Copy		     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	     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 Editing 	     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27D461-92FA-489B-B00F-E3A5D29CF311}"/>
              </a:ext>
            </a:extLst>
          </p:cNvPr>
          <p:cNvSpPr txBox="1"/>
          <p:nvPr/>
        </p:nvSpPr>
        <p:spPr>
          <a:xfrm>
            <a:off x="3520960" y="5297624"/>
            <a:ext cx="3073338" cy="88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4250">
              <a:lnSpc>
                <a:spcPts val="900"/>
              </a:lnSpc>
            </a:pPr>
            <a:r>
              <a:rPr lang="en-GB" sz="1600" dirty="0">
                <a:solidFill>
                  <a:srgbClr val="009AC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Accessories</a:t>
            </a:r>
          </a:p>
          <a:p>
            <a:pPr defTabSz="984250">
              <a:lnSpc>
                <a:spcPts val="900"/>
              </a:lnSpc>
            </a:pPr>
            <a:endParaRPr lang="en-GB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 and Charging Cable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User Manual		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Charger		2Pin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                                      	3Pin (optional)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endParaRPr lang="en-GB" sz="600" dirty="0">
              <a:latin typeface="Century Gothic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5B2F6E-E480-43EE-B8CB-BBCA3DBDA69F}"/>
              </a:ext>
            </a:extLst>
          </p:cNvPr>
          <p:cNvSpPr txBox="1"/>
          <p:nvPr/>
        </p:nvSpPr>
        <p:spPr>
          <a:xfrm>
            <a:off x="6497839" y="5297624"/>
            <a:ext cx="3073338" cy="78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4250">
              <a:lnSpc>
                <a:spcPts val="900"/>
              </a:lnSpc>
            </a:pPr>
            <a:r>
              <a:rPr lang="en-GB" sz="1600" dirty="0">
                <a:solidFill>
                  <a:srgbClr val="009AC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Charger</a:t>
            </a:r>
          </a:p>
          <a:p>
            <a:pPr defTabSz="984250">
              <a:lnSpc>
                <a:spcPts val="900"/>
              </a:lnSpc>
            </a:pPr>
            <a:endParaRPr lang="en-GB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Charger Type		DC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Input		AC 100 - 240V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		50/60Hz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Output		5.0V / 1A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3575EE-225B-4FBF-A66A-8C27D6233B8B}"/>
              </a:ext>
            </a:extLst>
          </p:cNvPr>
          <p:cNvSpPr txBox="1"/>
          <p:nvPr/>
        </p:nvSpPr>
        <p:spPr>
          <a:xfrm>
            <a:off x="9417186" y="5295284"/>
            <a:ext cx="2700636" cy="558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4250">
              <a:lnSpc>
                <a:spcPts val="900"/>
              </a:lnSpc>
            </a:pPr>
            <a:r>
              <a:rPr lang="en-GB" sz="1600" dirty="0">
                <a:solidFill>
                  <a:srgbClr val="009AC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Approved Standard</a:t>
            </a:r>
          </a:p>
          <a:p>
            <a:pPr defTabSz="984250">
              <a:lnSpc>
                <a:spcPts val="900"/>
              </a:lnSpc>
            </a:pPr>
            <a:endParaRPr lang="en-GB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			 Yes</a:t>
            </a:r>
          </a:p>
          <a:p>
            <a:pPr defTabSz="984250">
              <a:lnSpc>
                <a:spcPts val="900"/>
              </a:lnSpc>
              <a:tabLst>
                <a:tab pos="266700" algn="l"/>
                <a:tab pos="1079500" algn="l"/>
              </a:tabLst>
            </a:pPr>
            <a:r>
              <a:rPr lang="en-GB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RoHS		 Yes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428AB23-7AD8-4102-BDB2-DFE69995C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199" y="301442"/>
            <a:ext cx="1677600" cy="3331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A6456B8-7EA6-4CB9-8530-706ED5879165}"/>
              </a:ext>
            </a:extLst>
          </p:cNvPr>
          <p:cNvSpPr/>
          <p:nvPr/>
        </p:nvSpPr>
        <p:spPr>
          <a:xfrm>
            <a:off x="0" y="6642556"/>
            <a:ext cx="3456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*Virtual PBX Functions are dependant on the Mobile Network Operator</a:t>
            </a:r>
            <a:endParaRPr lang="en-GB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B7C30D-0EA0-4581-98E1-B39C74BC6771}"/>
              </a:ext>
            </a:extLst>
          </p:cNvPr>
          <p:cNvCxnSpPr>
            <a:cxnSpLocks/>
          </p:cNvCxnSpPr>
          <p:nvPr/>
        </p:nvCxnSpPr>
        <p:spPr>
          <a:xfrm>
            <a:off x="419199" y="3466706"/>
            <a:ext cx="113536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D75189-B6B6-428E-9702-FA9FACC20205}"/>
              </a:ext>
            </a:extLst>
          </p:cNvPr>
          <p:cNvCxnSpPr>
            <a:cxnSpLocks/>
          </p:cNvCxnSpPr>
          <p:nvPr/>
        </p:nvCxnSpPr>
        <p:spPr>
          <a:xfrm>
            <a:off x="374874" y="5118935"/>
            <a:ext cx="114513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24212FB-2019-4242-84D6-B608940DA7FE}"/>
              </a:ext>
            </a:extLst>
          </p:cNvPr>
          <p:cNvSpPr txBox="1"/>
          <p:nvPr/>
        </p:nvSpPr>
        <p:spPr>
          <a:xfrm>
            <a:off x="6574201" y="151641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5 -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329208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732</Words>
  <Application>Microsoft Office PowerPoint</Application>
  <PresentationFormat>Widescreen</PresentationFormat>
  <Paragraphs>158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Open Sans</vt:lpstr>
      <vt:lpstr>Open Sans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 Salameh</dc:creator>
  <cp:lastModifiedBy>Samjhana Humagain</cp:lastModifiedBy>
  <cp:revision>406</cp:revision>
  <dcterms:created xsi:type="dcterms:W3CDTF">2018-09-26T09:55:33Z</dcterms:created>
  <dcterms:modified xsi:type="dcterms:W3CDTF">2021-09-22T11:54:31Z</dcterms:modified>
</cp:coreProperties>
</file>